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330" r:id="rId4"/>
    <p:sldId id="345" r:id="rId5"/>
    <p:sldId id="346" r:id="rId6"/>
    <p:sldId id="339" r:id="rId7"/>
    <p:sldId id="347" r:id="rId8"/>
    <p:sldId id="348" r:id="rId9"/>
    <p:sldId id="349" r:id="rId10"/>
    <p:sldId id="350" r:id="rId11"/>
    <p:sldId id="351" r:id="rId12"/>
    <p:sldId id="352" r:id="rId13"/>
    <p:sldId id="353" r:id="rId14"/>
    <p:sldId id="354" r:id="rId15"/>
    <p:sldId id="355" r:id="rId16"/>
    <p:sldId id="356" r:id="rId17"/>
    <p:sldId id="357" r:id="rId18"/>
    <p:sldId id="358" r:id="rId19"/>
    <p:sldId id="359" r:id="rId20"/>
    <p:sldId id="360" r:id="rId21"/>
    <p:sldId id="361" r:id="rId22"/>
    <p:sldId id="362" r:id="rId23"/>
    <p:sldId id="363" r:id="rId24"/>
    <p:sldId id="364" r:id="rId25"/>
    <p:sldId id="365" r:id="rId26"/>
    <p:sldId id="366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Havo 5.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4661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</a:t>
            </a:r>
            <a:r>
              <a:rPr lang="nl-NL" dirty="0" smtClean="0"/>
              <a:t>2.5  en 2.6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klaar? Lees verder </a:t>
            </a:r>
            <a:r>
              <a:rPr lang="nl-NL" sz="2500" dirty="0" smtClean="0"/>
              <a:t>na opgave 2.6</a:t>
            </a:r>
          </a:p>
          <a:p>
            <a:r>
              <a:rPr lang="nl-NL" sz="2500" dirty="0" smtClean="0"/>
              <a:t>Vergeet niet de bijbehorende stukken tekst te lezen.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4655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086600" cy="683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350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6893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60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</a:t>
            </a:r>
            <a:r>
              <a:rPr lang="nl-NL" dirty="0" smtClean="0"/>
              <a:t>2.7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/>
              <a:t>7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klaar? Lees verder </a:t>
            </a:r>
            <a:r>
              <a:rPr lang="nl-NL" sz="2500" dirty="0" smtClean="0"/>
              <a:t>na opgave 2.7</a:t>
            </a:r>
          </a:p>
          <a:p>
            <a:r>
              <a:rPr lang="nl-NL" sz="2500" dirty="0" smtClean="0"/>
              <a:t>Vergeet niet de bijbehorende stukken tekst te lezen.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882699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3705"/>
          <a:stretch/>
        </p:blipFill>
        <p:spPr>
          <a:xfrm>
            <a:off x="-1" y="0"/>
            <a:ext cx="9986211" cy="433138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3931"/>
          <a:stretch/>
        </p:blipFill>
        <p:spPr>
          <a:xfrm>
            <a:off x="-1" y="0"/>
            <a:ext cx="9986211" cy="523373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13964"/>
          <a:stretch/>
        </p:blipFill>
        <p:spPr>
          <a:xfrm>
            <a:off x="-1" y="0"/>
            <a:ext cx="9986211" cy="591953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9986211" cy="6880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550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12192000" cy="1501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890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3: verder met de economische kringloop.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Tot nu toe gezien: 3 spelers spelen een rol: gezinnen, bedrijven en banken.</a:t>
            </a:r>
          </a:p>
          <a:p>
            <a:r>
              <a:rPr lang="nl-NL" sz="2500" dirty="0" smtClean="0"/>
              <a:t>Gezinnen: spaarde of consumeerde.</a:t>
            </a:r>
          </a:p>
          <a:p>
            <a:r>
              <a:rPr lang="nl-NL" sz="2500" dirty="0" smtClean="0"/>
              <a:t>Banken: investeerde.</a:t>
            </a:r>
          </a:p>
          <a:p>
            <a:r>
              <a:rPr lang="nl-NL" sz="2500" dirty="0" smtClean="0"/>
              <a:t>Bedrijven: investeerde of produceerde waarvoor ze productiefactoren nodig hadden.</a:t>
            </a:r>
          </a:p>
          <a:p>
            <a:r>
              <a:rPr lang="nl-NL" sz="2500" dirty="0" smtClean="0"/>
              <a:t>Vandaag gaan we toevoegen: de overheid en het buitenland.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54970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9745579" cy="6838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84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Welke formules moeten we hieruit kennen: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Y = C + I + O + E – M</a:t>
            </a:r>
          </a:p>
          <a:p>
            <a:r>
              <a:rPr lang="nl-NL" sz="2500" dirty="0" smtClean="0"/>
              <a:t>450 = 250 + 80 + 110 + 160 - 150 </a:t>
            </a:r>
          </a:p>
          <a:p>
            <a:r>
              <a:rPr lang="nl-NL" sz="2500" dirty="0" smtClean="0"/>
              <a:t>Y = C + B + S</a:t>
            </a:r>
          </a:p>
          <a:p>
            <a:r>
              <a:rPr lang="nl-NL" sz="2500" dirty="0" smtClean="0"/>
              <a:t>450 = 250 + 100 + 100.</a:t>
            </a:r>
          </a:p>
          <a:p>
            <a:r>
              <a:rPr lang="nl-NL" sz="2500" dirty="0" smtClean="0"/>
              <a:t>S = I + (O – B) + ( E – M)</a:t>
            </a:r>
          </a:p>
          <a:p>
            <a:r>
              <a:rPr lang="nl-NL" sz="2500" dirty="0" smtClean="0"/>
              <a:t>100 = 80 + (110-100 = 10) + (160-150 = 10).</a:t>
            </a:r>
          </a:p>
          <a:p>
            <a:endParaRPr lang="nl-NL" sz="2500" dirty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681130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2.8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klaar? Lees verder </a:t>
            </a:r>
            <a:r>
              <a:rPr lang="nl-NL" sz="2500" dirty="0" smtClean="0"/>
              <a:t>na opgave 2.8</a:t>
            </a:r>
          </a:p>
          <a:p>
            <a:r>
              <a:rPr lang="nl-NL" sz="2500" dirty="0" smtClean="0"/>
              <a:t>Vergeet niet de bijbehorende stukken tekst te lezen.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686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Agenda: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Les 1: toets na bespreken.</a:t>
            </a:r>
          </a:p>
          <a:p>
            <a:r>
              <a:rPr lang="nl-NL" sz="2500" dirty="0" smtClean="0"/>
              <a:t>Les 2: start met de economische kringloop (opgave 2.1 t/m 2.7)</a:t>
            </a:r>
          </a:p>
          <a:p>
            <a:r>
              <a:rPr lang="nl-NL" sz="2500" dirty="0" smtClean="0"/>
              <a:t>Les 3: verder met de economische kringloop (opgave 2.8 t/m 2.13)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8508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5451"/>
          <a:stretch/>
        </p:blipFill>
        <p:spPr>
          <a:xfrm>
            <a:off x="0" y="0"/>
            <a:ext cx="12192000" cy="96252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2173"/>
          <a:stretch/>
        </p:blipFill>
        <p:spPr>
          <a:xfrm>
            <a:off x="0" y="0"/>
            <a:ext cx="12192000" cy="25025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t="48739" b="48739"/>
          <a:stretch/>
        </p:blipFill>
        <p:spPr>
          <a:xfrm>
            <a:off x="0" y="3224463"/>
            <a:ext cx="12192000" cy="16688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44896"/>
          <a:stretch/>
        </p:blipFill>
        <p:spPr>
          <a:xfrm>
            <a:off x="0" y="0"/>
            <a:ext cx="12192000" cy="364556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39622"/>
          <a:stretch/>
        </p:blipFill>
        <p:spPr>
          <a:xfrm>
            <a:off x="0" y="0"/>
            <a:ext cx="12192000" cy="3994484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28529"/>
          <a:stretch/>
        </p:blipFill>
        <p:spPr>
          <a:xfrm>
            <a:off x="0" y="0"/>
            <a:ext cx="12192000" cy="472841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16708"/>
          <a:stretch/>
        </p:blipFill>
        <p:spPr>
          <a:xfrm>
            <a:off x="0" y="0"/>
            <a:ext cx="12192000" cy="5510463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6158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329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kringloop boekhoudkundig.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We kunnen de kringloop ook boekhoudkundig vastleggen.</a:t>
            </a:r>
          </a:p>
          <a:p>
            <a:r>
              <a:rPr lang="nl-NL" sz="2500" dirty="0" smtClean="0"/>
              <a:t>Zichtbaar wordt dat er altijd net zoveel ontvangsten als uitgaven moeten zijn.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002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2.9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klaar? Lees verder </a:t>
            </a:r>
            <a:r>
              <a:rPr lang="nl-NL" sz="2500" dirty="0" smtClean="0"/>
              <a:t>na opgave 2.9</a:t>
            </a:r>
          </a:p>
          <a:p>
            <a:r>
              <a:rPr lang="nl-NL" sz="2500" dirty="0" smtClean="0"/>
              <a:t>Vergeet niet de bijbehorende stukken tekst te lezen.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00380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1110"/>
          <a:stretch/>
        </p:blipFill>
        <p:spPr>
          <a:xfrm>
            <a:off x="-1" y="40482"/>
            <a:ext cx="7014411" cy="195676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5175"/>
          <a:stretch/>
        </p:blipFill>
        <p:spPr>
          <a:xfrm>
            <a:off x="-1" y="40482"/>
            <a:ext cx="7014411" cy="371337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2970"/>
          <a:stretch/>
        </p:blipFill>
        <p:spPr>
          <a:xfrm>
            <a:off x="-1" y="40482"/>
            <a:ext cx="7014411" cy="521731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40482"/>
            <a:ext cx="7014411" cy="6773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951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opgave 2.10 t/m 2.12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 fontScale="92500"/>
          </a:bodyPr>
          <a:lstStyle/>
          <a:p>
            <a:r>
              <a:rPr lang="nl-NL" sz="2500" dirty="0" smtClean="0"/>
              <a:t>15 </a:t>
            </a:r>
            <a:r>
              <a:rPr lang="nl-NL" sz="2500" dirty="0" smtClean="0"/>
              <a:t>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klaar? Lees verder </a:t>
            </a:r>
            <a:r>
              <a:rPr lang="nl-NL" sz="2500" dirty="0" smtClean="0"/>
              <a:t>na opgave 2.9</a:t>
            </a:r>
          </a:p>
          <a:p>
            <a:r>
              <a:rPr lang="nl-NL" sz="2500" dirty="0" smtClean="0"/>
              <a:t>Vergeet niet de bijbehorende stukken tekst te lezen.</a:t>
            </a:r>
          </a:p>
          <a:p>
            <a:r>
              <a:rPr lang="nl-NL" sz="2500" dirty="0" smtClean="0"/>
              <a:t>Voor opgave 2.12 ga terug naar bladzijde 7 voor de subjectieve en objectieve methode.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Ovaal 13"/>
          <p:cNvSpPr/>
          <p:nvPr/>
        </p:nvSpPr>
        <p:spPr>
          <a:xfrm>
            <a:off x="5767193" y="195922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5" name="Ovaal 14"/>
          <p:cNvSpPr/>
          <p:nvPr/>
        </p:nvSpPr>
        <p:spPr>
          <a:xfrm>
            <a:off x="5767193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12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6" name="Ovaal 15"/>
          <p:cNvSpPr/>
          <p:nvPr/>
        </p:nvSpPr>
        <p:spPr>
          <a:xfrm>
            <a:off x="5767192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13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7" name="Ovaal 16"/>
          <p:cNvSpPr/>
          <p:nvPr/>
        </p:nvSpPr>
        <p:spPr>
          <a:xfrm>
            <a:off x="5767192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14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Ovaal 25"/>
          <p:cNvSpPr/>
          <p:nvPr/>
        </p:nvSpPr>
        <p:spPr>
          <a:xfrm>
            <a:off x="5767191" y="195922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15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3024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90000"/>
                            </p:stCondLst>
                            <p:childTnLst>
                              <p:par>
                                <p:cTn id="4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59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649000"/>
                            </p:stCondLst>
                            <p:childTnLst>
                              <p:par>
                                <p:cTn id="4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59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8000"/>
                            </p:stCondLst>
                            <p:childTnLst>
                              <p:par>
                                <p:cTn id="5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5" dur="59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67000"/>
                            </p:stCondLst>
                            <p:childTnLst>
                              <p:par>
                                <p:cTn id="5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9" dur="59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26000"/>
                            </p:stCondLst>
                            <p:childTnLst>
                              <p:par>
                                <p:cTn id="6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3" dur="59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3158"/>
          <a:stretch/>
        </p:blipFill>
        <p:spPr>
          <a:xfrm>
            <a:off x="0" y="0"/>
            <a:ext cx="12192000" cy="163629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6842"/>
          <a:stretch/>
        </p:blipFill>
        <p:spPr>
          <a:xfrm>
            <a:off x="0" y="0"/>
            <a:ext cx="12192000" cy="2021305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4013"/>
          <a:stretch/>
        </p:blipFill>
        <p:spPr>
          <a:xfrm>
            <a:off x="0" y="0"/>
            <a:ext cx="12192000" cy="280335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67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4010"/>
          <a:stretch/>
        </p:blipFill>
        <p:spPr>
          <a:xfrm>
            <a:off x="0" y="95250"/>
            <a:ext cx="12192000" cy="34991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41839"/>
          <a:stretch/>
        </p:blipFill>
        <p:spPr>
          <a:xfrm>
            <a:off x="0" y="95250"/>
            <a:ext cx="12192000" cy="783055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0"/>
            <a:ext cx="12192000" cy="1346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912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Nabespreken toets paar regels: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Schrijf niet op je toets! Het is een schoolexamen toets, gedeelte van je eindexamen, aanpassingen na de toets wordt gezien als fraude!</a:t>
            </a:r>
          </a:p>
          <a:p>
            <a:r>
              <a:rPr lang="nl-NL" sz="2500" dirty="0" smtClean="0"/>
              <a:t>Op of aanmerkingen? Zet dit op een apart blaadje met nummer van je vraag erbij en de opmerking.</a:t>
            </a:r>
          </a:p>
          <a:p>
            <a:r>
              <a:rPr lang="nl-NL" sz="2500" dirty="0" smtClean="0"/>
              <a:t>Nabespreking gebeurt heel uitgebreid: Wil je alleen je punten natellen en daarna boeiend? Ga dan stil voor jezelf iets doen!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086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2, start economische kringloop.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Starten met de economische kringloop. </a:t>
            </a:r>
          </a:p>
          <a:p>
            <a:r>
              <a:rPr lang="nl-NL" sz="2500" dirty="0" smtClean="0"/>
              <a:t>Starten met figuur 2.1 de meest versimpelde vorm.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358724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542"/>
            <a:ext cx="9781674" cy="6765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5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8892" y="260684"/>
            <a:ext cx="8596668" cy="1320800"/>
          </a:xfrm>
        </p:spPr>
        <p:txBody>
          <a:bodyPr/>
          <a:lstStyle/>
          <a:p>
            <a:r>
              <a:rPr lang="nl-NL" dirty="0" smtClean="0"/>
              <a:t>Maak opgave </a:t>
            </a:r>
            <a:r>
              <a:rPr lang="nl-NL" dirty="0" smtClean="0"/>
              <a:t>2.1 t/m 2.4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85800" y="1828801"/>
            <a:ext cx="4776537" cy="421256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</a:t>
            </a:r>
          </a:p>
          <a:p>
            <a:r>
              <a:rPr lang="nl-NL" sz="2500" dirty="0" smtClean="0"/>
              <a:t>De eerste </a:t>
            </a:r>
            <a:r>
              <a:rPr lang="nl-NL" sz="2500" dirty="0"/>
              <a:t>4</a:t>
            </a:r>
            <a:r>
              <a:rPr lang="nl-NL" sz="2500" dirty="0" smtClean="0"/>
              <a:t> minuten zonder overleg.</a:t>
            </a:r>
          </a:p>
          <a:p>
            <a:r>
              <a:rPr lang="nl-NL" sz="2500" dirty="0" smtClean="0"/>
              <a:t>Eerder klaar? Lees verder </a:t>
            </a:r>
            <a:r>
              <a:rPr lang="nl-NL" sz="2500" dirty="0" smtClean="0"/>
              <a:t>na opgave 2.4 </a:t>
            </a:r>
            <a:endParaRPr lang="nl-NL" sz="2500" dirty="0" smtClean="0"/>
          </a:p>
        </p:txBody>
      </p:sp>
      <p:sp>
        <p:nvSpPr>
          <p:cNvPr id="18" name="Ovaal 17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9" name="Ovaal 18"/>
          <p:cNvSpPr/>
          <p:nvPr/>
        </p:nvSpPr>
        <p:spPr>
          <a:xfrm>
            <a:off x="5767194" y="195923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20" name="Ovaal 19"/>
          <p:cNvSpPr/>
          <p:nvPr/>
        </p:nvSpPr>
        <p:spPr>
          <a:xfrm>
            <a:off x="5767194" y="195923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21" name="Ovaal 20"/>
          <p:cNvSpPr/>
          <p:nvPr/>
        </p:nvSpPr>
        <p:spPr>
          <a:xfrm>
            <a:off x="5767194" y="195923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22" name="Ovaal 21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23" name="Ovaal 22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24" name="Ovaal 23"/>
          <p:cNvSpPr/>
          <p:nvPr/>
        </p:nvSpPr>
        <p:spPr>
          <a:xfrm>
            <a:off x="5767194" y="195923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25" name="Ovaal 24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5767194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5767193" y="195923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71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12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8581"/>
          <a:stretch/>
        </p:blipFill>
        <p:spPr>
          <a:xfrm>
            <a:off x="32193" y="0"/>
            <a:ext cx="12159807" cy="99862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2066"/>
          <a:stretch/>
        </p:blipFill>
        <p:spPr>
          <a:xfrm>
            <a:off x="32193" y="1"/>
            <a:ext cx="12159807" cy="1768642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43744"/>
          <a:stretch/>
        </p:blipFill>
        <p:spPr>
          <a:xfrm>
            <a:off x="32193" y="1"/>
            <a:ext cx="12159807" cy="2622884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25680"/>
          <a:stretch/>
        </p:blipFill>
        <p:spPr>
          <a:xfrm>
            <a:off x="32193" y="0"/>
            <a:ext cx="12159807" cy="346509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93" y="0"/>
            <a:ext cx="12159807" cy="466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569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Figuur 2.1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19727"/>
            <a:ext cx="8596668" cy="5293894"/>
          </a:xfrm>
        </p:spPr>
        <p:txBody>
          <a:bodyPr>
            <a:normAutofit/>
          </a:bodyPr>
          <a:lstStyle/>
          <a:p>
            <a:r>
              <a:rPr lang="nl-NL" sz="2500" dirty="0" smtClean="0"/>
              <a:t>We hebben gezien dat de gezinnen al hun geld besteden in consumptie aan bedrijven.</a:t>
            </a:r>
          </a:p>
          <a:p>
            <a:r>
              <a:rPr lang="nl-NL" sz="2500" dirty="0" smtClean="0"/>
              <a:t>We hebben gezien dat bedrijven al hun geld gebruiken om producten te maken, en hiervoor productiefactoren gebruiken waarvoor ze moeten betalen wat ze betalen aan gezinnen (huur/rente/pacht/winst/loon).</a:t>
            </a:r>
          </a:p>
          <a:p>
            <a:r>
              <a:rPr lang="nl-NL" sz="2500" dirty="0" smtClean="0"/>
              <a:t>Maar gezinnen kunnen ook sparen bij banken.</a:t>
            </a:r>
          </a:p>
          <a:p>
            <a:r>
              <a:rPr lang="nl-NL" sz="2500" dirty="0" smtClean="0"/>
              <a:t>En banken kunnen het gespaarde geld uitlenen aan bedrijven zodat ze kunnen investeren.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10901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9274002" cy="1930400"/>
          </a:xfrm>
        </p:spPr>
        <p:txBody>
          <a:bodyPr/>
          <a:lstStyle/>
          <a:p>
            <a:r>
              <a:rPr lang="nl-NL" dirty="0" smtClean="0"/>
              <a:t>investeren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637674"/>
            <a:ext cx="9093528" cy="5403689"/>
          </a:xfrm>
        </p:spPr>
        <p:txBody>
          <a:bodyPr>
            <a:noAutofit/>
          </a:bodyPr>
          <a:lstStyle/>
          <a:p>
            <a:r>
              <a:rPr lang="nl-NL" sz="2500" dirty="0" smtClean="0"/>
              <a:t>Er zij 3 types investeringen.</a:t>
            </a:r>
          </a:p>
          <a:p>
            <a:r>
              <a:rPr lang="nl-NL" sz="2500" dirty="0" smtClean="0"/>
              <a:t>1.</a:t>
            </a:r>
            <a:r>
              <a:rPr lang="nl-NL" sz="2500" b="1" dirty="0" smtClean="0"/>
              <a:t> vervangingsinvesteringen</a:t>
            </a:r>
            <a:r>
              <a:rPr lang="nl-NL" sz="2500" dirty="0" smtClean="0"/>
              <a:t>: ze vervangen hun machines omdat die na bepaalde tijd kapot gaan. </a:t>
            </a:r>
            <a:endParaRPr lang="nl-NL" sz="2500" dirty="0"/>
          </a:p>
          <a:p>
            <a:r>
              <a:rPr lang="nl-NL" sz="2500" dirty="0" smtClean="0"/>
              <a:t>Ze zetten per jaar wat geld apart zodat ze na verloop van tijd een machine die kapot gaat kunnen vervangen.</a:t>
            </a:r>
          </a:p>
          <a:p>
            <a:r>
              <a:rPr lang="nl-NL" sz="2500" dirty="0" smtClean="0"/>
              <a:t>Stel een machine van 10.000 gaat 5 jaar mee, dan zetten ze dus elk jaar 10.000 / 5 = 2.000 apart. De machine wordt dus elk jaar eigenlijk 2.000 euro minder waard, dit noemen wij</a:t>
            </a:r>
            <a:r>
              <a:rPr lang="nl-NL" sz="2500" b="1" dirty="0" smtClean="0"/>
              <a:t> afschrijvingen.</a:t>
            </a:r>
          </a:p>
          <a:p>
            <a:r>
              <a:rPr lang="nl-NL" sz="2500" b="1" dirty="0" smtClean="0"/>
              <a:t>2. </a:t>
            </a:r>
            <a:r>
              <a:rPr lang="nl-NL" sz="2500" b="1" dirty="0" err="1" smtClean="0"/>
              <a:t>uitbreidingsinvestereingen</a:t>
            </a:r>
            <a:r>
              <a:rPr lang="nl-NL" sz="2500" b="1" dirty="0" smtClean="0"/>
              <a:t>: </a:t>
            </a:r>
            <a:r>
              <a:rPr lang="nl-NL" sz="2500" dirty="0" smtClean="0"/>
              <a:t>ze willen hun productie uitbreiden en moeten hiervoor nieuwe machine kopen.</a:t>
            </a:r>
          </a:p>
          <a:p>
            <a:r>
              <a:rPr lang="nl-NL" sz="2500" b="1" dirty="0" smtClean="0"/>
              <a:t>3. investeringen in voorraad: </a:t>
            </a:r>
            <a:r>
              <a:rPr lang="nl-NL" sz="2500" dirty="0" smtClean="0"/>
              <a:t>dit zijn alle producten die het bedrijf wilt verkopen, maar bijvoorbeeld door tegenvallende consumptie niet kunnen kopen.</a:t>
            </a:r>
          </a:p>
          <a:p>
            <a:endParaRPr lang="nl-NL" sz="2500" b="1" dirty="0" smtClean="0"/>
          </a:p>
          <a:p>
            <a:endParaRPr lang="nl-NL" sz="2500" dirty="0" smtClean="0"/>
          </a:p>
        </p:txBody>
      </p:sp>
    </p:spTree>
    <p:extLst>
      <p:ext uri="{BB962C8B-B14F-4D97-AF65-F5344CB8AC3E}">
        <p14:creationId xmlns:p14="http://schemas.microsoft.com/office/powerpoint/2010/main" val="86143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655</TotalTime>
  <Words>748</Words>
  <Application>Microsoft Office PowerPoint</Application>
  <PresentationFormat>Breedbeeld</PresentationFormat>
  <Paragraphs>134</Paragraphs>
  <Slides>26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26</vt:i4>
      </vt:variant>
    </vt:vector>
  </HeadingPairs>
  <TitlesOfParts>
    <vt:vector size="30" baseType="lpstr">
      <vt:lpstr>Arial</vt:lpstr>
      <vt:lpstr>Trebuchet MS</vt:lpstr>
      <vt:lpstr>Wingdings 3</vt:lpstr>
      <vt:lpstr>Facet</vt:lpstr>
      <vt:lpstr>Welkom Havo 5.</vt:lpstr>
      <vt:lpstr>Agenda:</vt:lpstr>
      <vt:lpstr>Nabespreken toets paar regels: </vt:lpstr>
      <vt:lpstr>Les 2, start economische kringloop.</vt:lpstr>
      <vt:lpstr>PowerPoint-presentatie</vt:lpstr>
      <vt:lpstr>Maak opgave 2.1 t/m 2.4</vt:lpstr>
      <vt:lpstr>PowerPoint-presentatie</vt:lpstr>
      <vt:lpstr>Figuur 2.1</vt:lpstr>
      <vt:lpstr>investeren</vt:lpstr>
      <vt:lpstr>Maak opgave 2.5  en 2.6</vt:lpstr>
      <vt:lpstr>PowerPoint-presentatie</vt:lpstr>
      <vt:lpstr>PowerPoint-presentatie</vt:lpstr>
      <vt:lpstr>Maak opgave 2.7</vt:lpstr>
      <vt:lpstr>PowerPoint-presentatie</vt:lpstr>
      <vt:lpstr>PowerPoint-presentatie</vt:lpstr>
      <vt:lpstr>Les 3: verder met de economische kringloop.</vt:lpstr>
      <vt:lpstr>PowerPoint-presentatie</vt:lpstr>
      <vt:lpstr>Welke formules moeten we hieruit kennen:</vt:lpstr>
      <vt:lpstr>Maak opgave 2.8</vt:lpstr>
      <vt:lpstr>PowerPoint-presentatie</vt:lpstr>
      <vt:lpstr>De kringloop boekhoudkundig.</vt:lpstr>
      <vt:lpstr>Maak opgave 2.9</vt:lpstr>
      <vt:lpstr>PowerPoint-presentatie</vt:lpstr>
      <vt:lpstr>Maak opgave 2.10 t/m 2.12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VWO 5.</dc:title>
  <dc:creator>Jacobs, B (Bas)</dc:creator>
  <cp:lastModifiedBy>Bas Jacobs</cp:lastModifiedBy>
  <cp:revision>78</cp:revision>
  <dcterms:created xsi:type="dcterms:W3CDTF">2017-08-27T09:00:36Z</dcterms:created>
  <dcterms:modified xsi:type="dcterms:W3CDTF">2017-11-05T10:26:07Z</dcterms:modified>
</cp:coreProperties>
</file>